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24D"/>
    <a:srgbClr val="800265"/>
    <a:srgbClr val="7B0754"/>
    <a:srgbClr val="7B0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8" autoAdjust="0"/>
  </p:normalViewPr>
  <p:slideViewPr>
    <p:cSldViewPr>
      <p:cViewPr>
        <p:scale>
          <a:sx n="82" d="100"/>
          <a:sy n="82" d="100"/>
        </p:scale>
        <p:origin x="1882" y="2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04" y="-46532"/>
            <a:ext cx="7524241" cy="117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hyperlink" Target="https://www.google.com/maps/search/?api=1&amp;query=41.6406533%2C-0.9016636" TargetMode="External"/><Relationship Id="rId2" Type="http://schemas.openxmlformats.org/officeDocument/2006/relationships/hyperlink" Target="http://www.sociedadmar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23" y="101750"/>
            <a:ext cx="7247254" cy="11864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145">
              <a:lnSpc>
                <a:spcPts val="4500"/>
              </a:lnSpc>
              <a:spcBef>
                <a:spcPts val="110"/>
              </a:spcBef>
            </a:pPr>
            <a:r>
              <a:rPr lang="es-ES" sz="6000" spc="-5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sz="4800" spc="-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800" dirty="0">
                <a:solidFill>
                  <a:schemeClr val="accent1">
                    <a:lumMod val="75000"/>
                  </a:schemeClr>
                </a:solidFill>
              </a:rPr>
              <a:t>SIMPOSIO</a:t>
            </a:r>
            <a:br>
              <a:rPr lang="es-ES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sz="3200" spc="-5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sz="3200" spc="-85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sz="3200" spc="-10" dirty="0">
                <a:solidFill>
                  <a:schemeClr val="accent1">
                    <a:lumMod val="75000"/>
                  </a:schemeClr>
                </a:solidFill>
              </a:rPr>
              <a:t>UD</a:t>
            </a:r>
            <a:r>
              <a:rPr sz="3200" spc="-8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3600" spc="-5" dirty="0">
                <a:solidFill>
                  <a:schemeClr val="accent1">
                    <a:lumMod val="75000"/>
                  </a:schemeClr>
                </a:solidFill>
              </a:rPr>
              <a:t>MEN</a:t>
            </a:r>
            <a:r>
              <a:rPr sz="3600" spc="-3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sz="3600" spc="2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sz="36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sz="3600" spc="-17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PE</a:t>
            </a:r>
            <a:r>
              <a:rPr sz="4400" spc="-1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sz="4400" spc="-335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sz="4400" spc="-305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sz="4400" spc="5" dirty="0">
                <a:solidFill>
                  <a:schemeClr val="accent1">
                    <a:lumMod val="75000"/>
                  </a:schemeClr>
                </a:solidFill>
              </a:rPr>
              <a:t>AL</a:t>
            </a:r>
            <a:endParaRPr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1672" y="1244686"/>
            <a:ext cx="408177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PRESENCIAL</a:t>
            </a:r>
            <a:r>
              <a:rPr sz="16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r>
              <a:rPr sz="1600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ONLINE</a:t>
            </a:r>
            <a:r>
              <a:rPr sz="1600" b="1" spc="-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(EN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DIRECTO</a:t>
            </a:r>
            <a:r>
              <a:rPr sz="16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Y</a:t>
            </a:r>
            <a:r>
              <a:rPr sz="1600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DIFERIDO)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3466" y="8224260"/>
            <a:ext cx="5090160" cy="14279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15"/>
              </a:spcBef>
            </a:pPr>
            <a:r>
              <a:rPr sz="900" spc="-5" dirty="0">
                <a:solidFill>
                  <a:srgbClr val="7E7E7E"/>
                </a:solidFill>
                <a:latin typeface="Segoe UI"/>
                <a:cs typeface="Segoe UI"/>
              </a:rPr>
              <a:t>..</a:t>
            </a:r>
            <a:endParaRPr sz="900" dirty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800" b="1" spc="-5" dirty="0">
                <a:solidFill>
                  <a:srgbClr val="313D4F"/>
                </a:solidFill>
                <a:latin typeface="Segoe UI"/>
                <a:cs typeface="Segoe UI"/>
              </a:rPr>
              <a:t>Información </a:t>
            </a:r>
            <a:r>
              <a:rPr sz="1800" b="1" dirty="0">
                <a:solidFill>
                  <a:srgbClr val="313D4F"/>
                </a:solidFill>
                <a:latin typeface="Segoe UI"/>
                <a:cs typeface="Segoe UI"/>
              </a:rPr>
              <a:t>e </a:t>
            </a:r>
            <a:r>
              <a:rPr sz="1800" b="1" spc="-5" dirty="0" err="1">
                <a:solidFill>
                  <a:srgbClr val="313D4F"/>
                </a:solidFill>
                <a:latin typeface="Segoe UI"/>
                <a:cs typeface="Segoe UI"/>
              </a:rPr>
              <a:t>inscripción</a:t>
            </a:r>
            <a:endParaRPr lang="es-ES" sz="1800" b="1" spc="-5" dirty="0">
              <a:solidFill>
                <a:srgbClr val="313D4F"/>
              </a:solidFill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200" spc="-5" dirty="0">
                <a:solidFill>
                  <a:srgbClr val="313D4F"/>
                </a:solidFill>
                <a:latin typeface="Segoe UI"/>
                <a:cs typeface="Segoe UI"/>
              </a:rPr>
              <a:t>hasta</a:t>
            </a:r>
            <a:r>
              <a:rPr sz="1200" dirty="0">
                <a:solidFill>
                  <a:srgbClr val="313D4F"/>
                </a:solidFill>
                <a:latin typeface="Segoe UI"/>
                <a:cs typeface="Segoe UI"/>
              </a:rPr>
              <a:t> </a:t>
            </a:r>
            <a:r>
              <a:rPr sz="1200" spc="-5" dirty="0" err="1">
                <a:solidFill>
                  <a:srgbClr val="313D4F"/>
                </a:solidFill>
                <a:latin typeface="Segoe UI"/>
                <a:cs typeface="Segoe UI"/>
              </a:rPr>
              <a:t>el</a:t>
            </a:r>
            <a:r>
              <a:rPr sz="1200" dirty="0">
                <a:solidFill>
                  <a:srgbClr val="313D4F"/>
                </a:solidFill>
                <a:latin typeface="Segoe UI"/>
                <a:cs typeface="Segoe UI"/>
              </a:rPr>
              <a:t> </a:t>
            </a:r>
            <a:r>
              <a:rPr lang="es-ES" sz="1200" dirty="0">
                <a:solidFill>
                  <a:srgbClr val="313D4F"/>
                </a:solidFill>
                <a:latin typeface="Segoe UI"/>
                <a:cs typeface="Segoe UI"/>
              </a:rPr>
              <a:t>16 </a:t>
            </a:r>
            <a:r>
              <a:rPr sz="1200" dirty="0">
                <a:solidFill>
                  <a:srgbClr val="313D4F"/>
                </a:solidFill>
                <a:latin typeface="Segoe UI"/>
                <a:cs typeface="Segoe UI"/>
              </a:rPr>
              <a:t>de </a:t>
            </a:r>
            <a:r>
              <a:rPr sz="1200" spc="-5" dirty="0">
                <a:solidFill>
                  <a:srgbClr val="313D4F"/>
                </a:solidFill>
                <a:latin typeface="Segoe UI"/>
                <a:cs typeface="Segoe UI"/>
              </a:rPr>
              <a:t>noviembre:</a:t>
            </a:r>
            <a:endParaRPr sz="1200" dirty="0">
              <a:latin typeface="Segoe UI"/>
              <a:cs typeface="Segoe UI"/>
            </a:endParaRPr>
          </a:p>
          <a:p>
            <a:pPr marL="1270" algn="ctr">
              <a:lnSpc>
                <a:spcPct val="100000"/>
              </a:lnSpc>
              <a:spcBef>
                <a:spcPts val="245"/>
              </a:spcBef>
            </a:pPr>
            <a:r>
              <a:rPr sz="18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  <a:cs typeface="Segoe UI"/>
                <a:hlinkClick r:id="rId2"/>
              </a:rPr>
              <a:t>www.sociedadmarce.org</a:t>
            </a:r>
            <a:endParaRPr sz="1800" dirty="0">
              <a:latin typeface="Segoe UI"/>
              <a:cs typeface="Segoe UI"/>
            </a:endParaRPr>
          </a:p>
          <a:p>
            <a:pPr marL="918210">
              <a:lnSpc>
                <a:spcPct val="100000"/>
              </a:lnSpc>
              <a:spcBef>
                <a:spcPts val="1764"/>
              </a:spcBef>
            </a:pPr>
            <a:r>
              <a:rPr lang="es-ES" sz="1400" spc="-5" dirty="0">
                <a:solidFill>
                  <a:srgbClr val="313D4F"/>
                </a:solidFill>
                <a:latin typeface="Segoe Script" panose="030B0504020000000003" pitchFamily="66" charset="0"/>
                <a:cs typeface="Segoe UI"/>
              </a:rPr>
              <a:t>O</a:t>
            </a:r>
            <a:r>
              <a:rPr sz="1400" spc="-5" dirty="0" err="1">
                <a:solidFill>
                  <a:srgbClr val="313D4F"/>
                </a:solidFill>
                <a:latin typeface="Segoe Script" panose="030B0504020000000003" pitchFamily="66" charset="0"/>
                <a:cs typeface="Segoe UI"/>
              </a:rPr>
              <a:t>rganizan</a:t>
            </a:r>
            <a:r>
              <a:rPr lang="es-ES" sz="1400" spc="-5" dirty="0">
                <a:solidFill>
                  <a:srgbClr val="313D4F"/>
                </a:solidFill>
                <a:latin typeface="Segoe Script" panose="030B0504020000000003" pitchFamily="66" charset="0"/>
                <a:cs typeface="Segoe UI"/>
              </a:rPr>
              <a:t>:</a:t>
            </a:r>
            <a:endParaRPr sz="1400" dirty="0">
              <a:latin typeface="Segoe Script" panose="030B0504020000000003" pitchFamily="66" charset="0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2342" y="10106250"/>
            <a:ext cx="1460119" cy="5067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1665" y="9767673"/>
            <a:ext cx="1033977" cy="5751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8856" y="9888564"/>
            <a:ext cx="1499490" cy="45918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73581" y="7525640"/>
            <a:ext cx="5821680" cy="60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Imagen</a:t>
            </a:r>
            <a:r>
              <a:rPr sz="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FreePIk</a:t>
            </a:r>
            <a:endParaRPr sz="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700" dirty="0">
              <a:latin typeface="Calibri"/>
              <a:cs typeface="Calibri"/>
            </a:endParaRPr>
          </a:p>
          <a:p>
            <a:pPr marR="503555" algn="ctr">
              <a:lnSpc>
                <a:spcPct val="100000"/>
              </a:lnSpc>
              <a:spcBef>
                <a:spcPts val="555"/>
              </a:spcBef>
            </a:pPr>
            <a:r>
              <a:rPr sz="900" b="1" dirty="0">
                <a:latin typeface="Segoe UI"/>
                <a:cs typeface="Segoe UI"/>
              </a:rPr>
              <a:t>Dirigido</a:t>
            </a:r>
            <a:r>
              <a:rPr sz="900" b="1" spc="-10" dirty="0">
                <a:latin typeface="Segoe UI"/>
                <a:cs typeface="Segoe UI"/>
              </a:rPr>
              <a:t> </a:t>
            </a:r>
            <a:r>
              <a:rPr sz="900" b="1" spc="5" dirty="0">
                <a:latin typeface="Segoe UI"/>
                <a:cs typeface="Segoe UI"/>
              </a:rPr>
              <a:t>a</a:t>
            </a:r>
            <a:r>
              <a:rPr sz="900" b="1" spc="-10" dirty="0">
                <a:latin typeface="Segoe UI"/>
                <a:cs typeface="Segoe UI"/>
              </a:rPr>
              <a:t> </a:t>
            </a:r>
            <a:r>
              <a:rPr sz="900" spc="-5" dirty="0">
                <a:latin typeface="Segoe UI"/>
                <a:cs typeface="Segoe UI"/>
              </a:rPr>
              <a:t>profesionales </a:t>
            </a:r>
            <a:r>
              <a:rPr sz="900" spc="5" dirty="0">
                <a:latin typeface="Segoe UI"/>
                <a:cs typeface="Segoe UI"/>
              </a:rPr>
              <a:t>y</a:t>
            </a:r>
            <a:r>
              <a:rPr sz="900" spc="-1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estudiantes</a:t>
            </a:r>
            <a:r>
              <a:rPr sz="900" spc="-5" dirty="0">
                <a:latin typeface="Segoe UI"/>
                <a:cs typeface="Segoe UI"/>
              </a:rPr>
              <a:t> </a:t>
            </a:r>
            <a:r>
              <a:rPr sz="900" dirty="0">
                <a:latin typeface="Segoe UI"/>
                <a:cs typeface="Segoe UI"/>
              </a:rPr>
              <a:t>del</a:t>
            </a:r>
            <a:r>
              <a:rPr sz="900" spc="-10" dirty="0">
                <a:latin typeface="Segoe UI"/>
                <a:cs typeface="Segoe UI"/>
              </a:rPr>
              <a:t> </a:t>
            </a:r>
            <a:r>
              <a:rPr sz="900" spc="-5" dirty="0">
                <a:latin typeface="Segoe UI"/>
                <a:cs typeface="Segoe UI"/>
              </a:rPr>
              <a:t>ámbito</a:t>
            </a:r>
            <a:r>
              <a:rPr sz="900" spc="-10" dirty="0">
                <a:latin typeface="Segoe UI"/>
                <a:cs typeface="Segoe UI"/>
              </a:rPr>
              <a:t> </a:t>
            </a:r>
            <a:r>
              <a:rPr sz="900" spc="-5" dirty="0">
                <a:latin typeface="Segoe UI"/>
                <a:cs typeface="Segoe UI"/>
              </a:rPr>
              <a:t>sanitario.</a:t>
            </a:r>
            <a:endParaRPr sz="900" dirty="0">
              <a:latin typeface="Segoe UI"/>
              <a:cs typeface="Segoe UI"/>
            </a:endParaRPr>
          </a:p>
          <a:p>
            <a:pPr marR="503555" algn="ctr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7E7E7E"/>
                </a:solidFill>
                <a:latin typeface="Segoe UI"/>
                <a:cs typeface="Segoe UI"/>
              </a:rPr>
              <a:t>Solicitada</a:t>
            </a:r>
            <a:r>
              <a:rPr sz="900" spc="-10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7E7E7E"/>
                </a:solidFill>
                <a:latin typeface="Segoe UI"/>
                <a:cs typeface="Segoe UI"/>
              </a:rPr>
              <a:t>acreditación</a:t>
            </a:r>
            <a:r>
              <a:rPr sz="900" spc="5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7E7E7E"/>
                </a:solidFill>
                <a:latin typeface="Segoe UI"/>
                <a:cs typeface="Segoe UI"/>
              </a:rPr>
              <a:t>de la</a:t>
            </a:r>
            <a:r>
              <a:rPr sz="900" spc="-5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7E7E7E"/>
                </a:solidFill>
                <a:latin typeface="Segoe UI"/>
                <a:cs typeface="Segoe UI"/>
              </a:rPr>
              <a:t>Comisión</a:t>
            </a:r>
            <a:r>
              <a:rPr sz="900" spc="5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7E7E7E"/>
                </a:solidFill>
                <a:latin typeface="Segoe UI"/>
                <a:cs typeface="Segoe UI"/>
              </a:rPr>
              <a:t>de</a:t>
            </a:r>
            <a:r>
              <a:rPr sz="900" spc="-25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7E7E7E"/>
                </a:solidFill>
                <a:latin typeface="Segoe UI"/>
                <a:cs typeface="Segoe UI"/>
              </a:rPr>
              <a:t>Formación</a:t>
            </a:r>
            <a:r>
              <a:rPr sz="900" spc="5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7E7E7E"/>
                </a:solidFill>
                <a:latin typeface="Segoe UI"/>
                <a:cs typeface="Segoe UI"/>
              </a:rPr>
              <a:t>Continuada </a:t>
            </a:r>
            <a:r>
              <a:rPr sz="900" dirty="0">
                <a:solidFill>
                  <a:srgbClr val="7E7E7E"/>
                </a:solidFill>
                <a:latin typeface="Segoe UI"/>
                <a:cs typeface="Segoe UI"/>
              </a:rPr>
              <a:t>de </a:t>
            </a:r>
            <a:r>
              <a:rPr sz="900" spc="-5" dirty="0">
                <a:solidFill>
                  <a:srgbClr val="7E7E7E"/>
                </a:solidFill>
                <a:latin typeface="Segoe UI"/>
                <a:cs typeface="Segoe UI"/>
              </a:rPr>
              <a:t>las </a:t>
            </a:r>
            <a:r>
              <a:rPr sz="900" dirty="0">
                <a:solidFill>
                  <a:srgbClr val="7E7E7E"/>
                </a:solidFill>
                <a:latin typeface="Segoe UI"/>
                <a:cs typeface="Segoe UI"/>
              </a:rPr>
              <a:t>Profesiones </a:t>
            </a:r>
            <a:r>
              <a:rPr sz="900" spc="-5" dirty="0">
                <a:solidFill>
                  <a:srgbClr val="7E7E7E"/>
                </a:solidFill>
                <a:latin typeface="Segoe UI"/>
                <a:cs typeface="Segoe UI"/>
              </a:rPr>
              <a:t>Sanitarias </a:t>
            </a:r>
            <a:r>
              <a:rPr sz="900" dirty="0">
                <a:solidFill>
                  <a:srgbClr val="7E7E7E"/>
                </a:solidFill>
                <a:latin typeface="Segoe UI"/>
                <a:cs typeface="Segoe UI"/>
              </a:rPr>
              <a:t>de </a:t>
            </a:r>
            <a:r>
              <a:rPr sz="900" spc="5" dirty="0">
                <a:solidFill>
                  <a:srgbClr val="7E7E7E"/>
                </a:solidFill>
                <a:latin typeface="Segoe UI"/>
                <a:cs typeface="Segoe UI"/>
              </a:rPr>
              <a:t>Aragón.</a:t>
            </a:r>
            <a:endParaRPr sz="900" dirty="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3034" y="9335221"/>
            <a:ext cx="1229427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 err="1">
                <a:solidFill>
                  <a:srgbClr val="313D4F"/>
                </a:solidFill>
                <a:latin typeface="Segoe Script" panose="030B0504020000000003" pitchFamily="66" charset="0"/>
                <a:cs typeface="Segoe UI"/>
              </a:rPr>
              <a:t>Colabora</a:t>
            </a:r>
            <a:r>
              <a:rPr lang="es-ES" sz="1400" spc="-10" dirty="0">
                <a:solidFill>
                  <a:srgbClr val="313D4F"/>
                </a:solidFill>
                <a:latin typeface="Segoe Script" panose="030B0504020000000003" pitchFamily="66" charset="0"/>
                <a:cs typeface="Segoe UI"/>
              </a:rPr>
              <a:t>n:</a:t>
            </a:r>
            <a:endParaRPr sz="1400" dirty="0">
              <a:latin typeface="Segoe Script" panose="030B0504020000000003" pitchFamily="66" charset="0"/>
              <a:cs typeface="Segoe U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9C9E45-63EC-36B3-FB31-DB37811EDDE1}"/>
              </a:ext>
            </a:extLst>
          </p:cNvPr>
          <p:cNvSpPr txBox="1"/>
          <p:nvPr/>
        </p:nvSpPr>
        <p:spPr>
          <a:xfrm>
            <a:off x="4851135" y="1585155"/>
            <a:ext cx="2637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19 de Noviembre de 2025</a:t>
            </a:r>
          </a:p>
          <a:p>
            <a:pPr algn="ctr"/>
            <a:r>
              <a:rPr lang="es-ES" b="1">
                <a:solidFill>
                  <a:schemeClr val="accent4">
                    <a:lumMod val="75000"/>
                  </a:schemeClr>
                </a:solidFill>
              </a:rPr>
              <a:t>9:00 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a </a:t>
            </a:r>
            <a:r>
              <a:rPr lang="es-ES" b="1">
                <a:solidFill>
                  <a:schemeClr val="accent4">
                    <a:lumMod val="75000"/>
                  </a:schemeClr>
                </a:solidFill>
              </a:rPr>
              <a:t>15:00 h</a:t>
            </a:r>
            <a:endParaRPr lang="es-ES_tradn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DC22D2-D9B8-5871-1FA6-D45ADE3E0003}"/>
              </a:ext>
            </a:extLst>
          </p:cNvPr>
          <p:cNvSpPr txBox="1"/>
          <p:nvPr/>
        </p:nvSpPr>
        <p:spPr>
          <a:xfrm>
            <a:off x="5748095" y="6842499"/>
            <a:ext cx="20032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>
                <a:solidFill>
                  <a:schemeClr val="accent4">
                    <a:lumMod val="75000"/>
                  </a:schemeClr>
                </a:solidFill>
              </a:rPr>
              <a:t>Obra de Xime Cortés</a:t>
            </a:r>
            <a:endParaRPr lang="es-ES_tradnl" sz="1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20F4554-7663-B5CE-3A56-38780429E0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6" y="9767673"/>
            <a:ext cx="1520773" cy="57518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5EB06E7-EAF2-F4BD-39A0-EA8A3278D9AE}"/>
              </a:ext>
            </a:extLst>
          </p:cNvPr>
          <p:cNvSpPr txBox="1"/>
          <p:nvPr/>
        </p:nvSpPr>
        <p:spPr>
          <a:xfrm>
            <a:off x="20550" y="6802525"/>
            <a:ext cx="232467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NUEVA SEDE:</a:t>
            </a:r>
          </a:p>
          <a:p>
            <a:r>
              <a:rPr lang="es-ES" sz="1100" b="1" dirty="0"/>
              <a:t>Salón de Actos Facultad de Medicina</a:t>
            </a:r>
          </a:p>
          <a:p>
            <a:r>
              <a:rPr lang="es-ES" sz="1100" b="1" dirty="0"/>
              <a:t>Universidad de Zaragoza</a:t>
            </a:r>
          </a:p>
          <a:p>
            <a:r>
              <a:rPr lang="es-ES_tradnl" sz="1100" dirty="0"/>
              <a:t>C/Domingo </a:t>
            </a:r>
            <a:r>
              <a:rPr lang="es-ES_tradnl" sz="1100" dirty="0" err="1"/>
              <a:t>Miral</a:t>
            </a:r>
            <a:r>
              <a:rPr lang="es-ES_tradnl" sz="1100" dirty="0"/>
              <a:t> s/n,</a:t>
            </a:r>
            <a:br>
              <a:rPr lang="es-ES_tradnl" sz="1100" dirty="0"/>
            </a:br>
            <a:r>
              <a:rPr lang="es-ES_tradnl" sz="1100" dirty="0"/>
              <a:t>Zaragoza, 50009 </a:t>
            </a:r>
            <a:r>
              <a:rPr lang="es-ES_tradnl" sz="1100" u="sng" dirty="0">
                <a:hlinkClick r:id="rId7"/>
              </a:rPr>
              <a:t>Cómo llegar</a:t>
            </a:r>
            <a:endParaRPr lang="es-ES_tradnl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D337F4-DA9B-ADFD-8758-E8861A392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22" y="9613900"/>
            <a:ext cx="1477210" cy="3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AAD8C82-CC1A-D496-F79C-4B9384E135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6" y="2259253"/>
            <a:ext cx="6846234" cy="45659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103</Words>
  <Application>Microsoft Office PowerPoint</Application>
  <PresentationFormat>Personalizado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Segoe Script</vt:lpstr>
      <vt:lpstr>Segoe UI</vt:lpstr>
      <vt:lpstr>Office Theme</vt:lpstr>
      <vt:lpstr>X SIMPOSIO   SALUD MENTAL PERINATAL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Isabel Irigoyen Recalde</dc:creator>
  <cp:lastModifiedBy>Isabel Irigoyen Recalde</cp:lastModifiedBy>
  <cp:revision>12</cp:revision>
  <dcterms:created xsi:type="dcterms:W3CDTF">2024-09-15T16:32:26Z</dcterms:created>
  <dcterms:modified xsi:type="dcterms:W3CDTF">2025-09-03T11:23:03Z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2024-09-15T00:00:00Z</vt:filetime>
  </property>
</Properties>
</file>